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256" r:id="rId5"/>
    <p:sldId id="258" r:id="rId6"/>
    <p:sldId id="261" r:id="rId7"/>
    <p:sldId id="285" r:id="rId8"/>
    <p:sldId id="286" r:id="rId9"/>
    <p:sldId id="282" r:id="rId10"/>
    <p:sldId id="279"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779"/>
    <a:srgbClr val="59C5EC"/>
    <a:srgbClr val="E8EFF3"/>
    <a:srgbClr val="000000"/>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315" autoAdjust="0"/>
  </p:normalViewPr>
  <p:slideViewPr>
    <p:cSldViewPr snapToGrid="0" showGuides="1">
      <p:cViewPr>
        <p:scale>
          <a:sx n="75" d="100"/>
          <a:sy n="75" d="100"/>
        </p:scale>
        <p:origin x="974" y="293"/>
      </p:cViewPr>
      <p:guideLst/>
    </p:cSldViewPr>
  </p:slideViewPr>
  <p:notesTextViewPr>
    <p:cViewPr>
      <p:scale>
        <a:sx n="1" d="1"/>
        <a:sy n="1" d="1"/>
      </p:scale>
      <p:origin x="0" y="0"/>
    </p:cViewPr>
  </p:notesText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en-US" smtClean="0"/>
              <a:t>10/21/2021</a:t>
            </a:fld>
            <a:endParaRPr lang="en-US" dirty="0"/>
          </a:p>
        </p:txBody>
      </p:sp>
      <p:sp>
        <p:nvSpPr>
          <p:cNvPr id="4" name="Footer Placeholder 3">
            <a:extLst>
              <a:ext uri="{FF2B5EF4-FFF2-40B4-BE49-F238E27FC236}">
                <a16:creationId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en-US" smtClean="0"/>
              <a:t>‹#›</a:t>
            </a:fld>
            <a:endParaRPr lang="en-US"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10/21/2021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a:t>
            </a:fld>
            <a:endParaRPr lang="en-US" noProof="0"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26183337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2" name="Picture Placeholder 11" descr="Competitors logos quadrant">
            <a:extLst>
              <a:ext uri="{FF2B5EF4-FFF2-40B4-BE49-F238E27FC236}">
                <a16:creationId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4</a:t>
            </a:r>
          </a:p>
          <a:p>
            <a:r>
              <a:rPr lang="en-US" noProof="0" dirty="0"/>
              <a:t>Logo</a:t>
            </a:r>
          </a:p>
        </p:txBody>
      </p:sp>
      <p:sp>
        <p:nvSpPr>
          <p:cNvPr id="28" name="Picture Placeholder 11" descr="Competitors logos quadrant">
            <a:extLst>
              <a:ext uri="{FF2B5EF4-FFF2-40B4-BE49-F238E27FC236}">
                <a16:creationId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5</a:t>
            </a:r>
          </a:p>
          <a:p>
            <a:r>
              <a:rPr lang="en-US" noProof="0" dirty="0"/>
              <a:t>Logo</a:t>
            </a:r>
          </a:p>
        </p:txBody>
      </p:sp>
      <p:sp>
        <p:nvSpPr>
          <p:cNvPr id="29" name="Picture Placeholder 11" descr="Competitors logos quadrant">
            <a:extLst>
              <a:ext uri="{FF2B5EF4-FFF2-40B4-BE49-F238E27FC236}">
                <a16:creationId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6</a:t>
            </a:r>
          </a:p>
          <a:p>
            <a:r>
              <a:rPr lang="en-US" noProof="0" dirty="0"/>
              <a:t>Logo</a:t>
            </a:r>
          </a:p>
        </p:txBody>
      </p:sp>
      <p:sp>
        <p:nvSpPr>
          <p:cNvPr id="33" name="Text Placeholder 7">
            <a:extLst>
              <a:ext uri="{FF2B5EF4-FFF2-40B4-BE49-F238E27FC236}">
                <a16:creationId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a:t>More expensive</a:t>
            </a:r>
          </a:p>
        </p:txBody>
      </p:sp>
      <p:cxnSp>
        <p:nvCxnSpPr>
          <p:cNvPr id="34" name="Straight Arrow Connector 33">
            <a:extLst>
              <a:ext uri="{FF2B5EF4-FFF2-40B4-BE49-F238E27FC236}">
                <a16:creationId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9" name="Text Placeholder 7">
            <a:extLst>
              <a:ext uri="{FF2B5EF4-FFF2-40B4-BE49-F238E27FC236}">
                <a16:creationId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40" name="Text Placeholder 7">
            <a:extLst>
              <a:ext uri="{FF2B5EF4-FFF2-40B4-BE49-F238E27FC236}">
                <a16:creationId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42" name="Text Placeholder 7">
            <a:extLst>
              <a:ext uri="{FF2B5EF4-FFF2-40B4-BE49-F238E27FC236}">
                <a16:creationId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2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
        <p:nvSpPr>
          <p:cNvPr id="26"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Tree>
    <p:extLst>
      <p:ext uri="{BB962C8B-B14F-4D97-AF65-F5344CB8AC3E}">
        <p14:creationId xmlns:p14="http://schemas.microsoft.com/office/powerpoint/2010/main" val="35591233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680215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2604770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65320762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noProof="0"/>
              <a:t>Click icon to add table</a:t>
            </a:r>
            <a:endParaRPr lang="en-US" noProof="0" dirty="0"/>
          </a:p>
        </p:txBody>
      </p:sp>
      <p:sp>
        <p:nvSpPr>
          <p:cNvPr id="11" name="Picture Placeholder 11">
            <a:extLst>
              <a:ext uri="{FF2B5EF4-FFF2-40B4-BE49-F238E27FC236}">
                <a16:creationId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22915746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2" name="Picture Placeholder 11">
            <a:extLst>
              <a:ext uri="{FF2B5EF4-FFF2-40B4-BE49-F238E27FC236}">
                <a16:creationId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3" name="Picture Placeholder 11">
            <a:extLst>
              <a:ext uri="{FF2B5EF4-FFF2-40B4-BE49-F238E27FC236}">
                <a16:creationId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66959362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47" name="Text Placeholder 2">
            <a:extLst>
              <a:ext uri="{FF2B5EF4-FFF2-40B4-BE49-F238E27FC236}">
                <a16:creationId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3" name="Text Placeholder 2">
            <a:extLst>
              <a:ext uri="{FF2B5EF4-FFF2-40B4-BE49-F238E27FC236}">
                <a16:creationId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6" name="Text Placeholder 2">
            <a:extLst>
              <a:ext uri="{FF2B5EF4-FFF2-40B4-BE49-F238E27FC236}">
                <a16:creationId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9" name="Text Placeholder 2">
            <a:extLst>
              <a:ext uri="{FF2B5EF4-FFF2-40B4-BE49-F238E27FC236}">
                <a16:creationId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47987188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noProof="0"/>
              <a:t>Click icon to add chart</a:t>
            </a:r>
            <a:endParaRPr lang="en-US" noProof="0" dirty="0"/>
          </a:p>
        </p:txBody>
      </p:sp>
      <p:sp>
        <p:nvSpPr>
          <p:cNvPr id="13" name="Rectangle 12">
            <a:extLst>
              <a:ext uri="{FF2B5EF4-FFF2-40B4-BE49-F238E27FC236}">
                <a16:creationId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97054596"/>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63980351"/>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noProof="0"/>
              <a:t>Click icon to add picture</a:t>
            </a:r>
            <a:endParaRPr lang="en-US" noProof="0" dirty="0"/>
          </a:p>
        </p:txBody>
      </p:sp>
      <p:sp>
        <p:nvSpPr>
          <p:cNvPr id="15" name="Picture Placeholder 14">
            <a:extLst>
              <a:ext uri="{FF2B5EF4-FFF2-40B4-BE49-F238E27FC236}">
                <a16:creationId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noProof="0"/>
              <a:t>Click to edit Master title style</a:t>
            </a:r>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6" name="Text Placeholder 12">
            <a:extLst>
              <a:ext uri="{FF2B5EF4-FFF2-40B4-BE49-F238E27FC236}">
                <a16:creationId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164116236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9" name="Text Placeholder 11">
            <a:extLst>
              <a:ext uri="{FF2B5EF4-FFF2-40B4-BE49-F238E27FC236}">
                <a16:creationId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046297304"/>
      </p:ext>
    </p:extLst>
  </p:cSld>
  <p:clrMapOvr>
    <a:masterClrMapping/>
  </p:clrMapOvr>
  <p:extLst>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013157679"/>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userDrawn="1">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noProof="0"/>
              <a:t>Title Here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10/21/2021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7276575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Click to edit Master text styles</a:t>
            </a:r>
          </a:p>
        </p:txBody>
      </p:sp>
      <p:sp>
        <p:nvSpPr>
          <p:cNvPr id="20" name="Title 19">
            <a:extLst>
              <a:ext uri="{FF2B5EF4-FFF2-40B4-BE49-F238E27FC236}">
                <a16:creationId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601203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11598894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a16="http://schemas.microsoft.com/office/drawing/2014/main" id="{85E84782-CEED-4A74-8650-9CC907EA7201}"/>
              </a:ext>
            </a:extLst>
          </p:cNvPr>
          <p:cNvSpPr>
            <a:spLocks noGrp="1"/>
          </p:cNvSpPr>
          <p:nvPr>
            <p:ph type="body" idx="1" hasCustomPrompt="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a:t>Edit Master text styles</a:t>
            </a:r>
          </a:p>
        </p:txBody>
      </p:sp>
      <p:sp>
        <p:nvSpPr>
          <p:cNvPr id="13" name="Content Placeholder 3">
            <a:extLst>
              <a:ext uri="{FF2B5EF4-FFF2-40B4-BE49-F238E27FC236}">
                <a16:creationId xmlns:a16="http://schemas.microsoft.com/office/drawing/2014/main" id="{A4442761-B05F-4E61-83C8-DA8019B09325}"/>
              </a:ext>
            </a:extLst>
          </p:cNvPr>
          <p:cNvSpPr>
            <a:spLocks noGrp="1"/>
          </p:cNvSpPr>
          <p:nvPr>
            <p:ph sz="half" idx="2" hasCustomPrompt="1"/>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a:t>Edit Master text styles</a:t>
            </a:r>
          </a:p>
          <a:p>
            <a:pPr lvl="1"/>
            <a:r>
              <a:rPr lang="en-US" noProof="0"/>
              <a:t>Second level</a:t>
            </a:r>
          </a:p>
        </p:txBody>
      </p:sp>
      <p:sp>
        <p:nvSpPr>
          <p:cNvPr id="14" name="Text Placeholder 4">
            <a:extLst>
              <a:ext uri="{FF2B5EF4-FFF2-40B4-BE49-F238E27FC236}">
                <a16:creationId xmlns:a16="http://schemas.microsoft.com/office/drawing/2014/main" id="{675CE59E-BBF8-4A23-A2D4-859D2A375B8A}"/>
              </a:ext>
            </a:extLst>
          </p:cNvPr>
          <p:cNvSpPr>
            <a:spLocks noGrp="1"/>
          </p:cNvSpPr>
          <p:nvPr>
            <p:ph type="body" sz="quarter" idx="3" hasCustomPrompt="1"/>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a:t>Edit Master text styles</a:t>
            </a:r>
          </a:p>
        </p:txBody>
      </p:sp>
      <p:sp>
        <p:nvSpPr>
          <p:cNvPr id="15" name="Content Placeholder 5">
            <a:extLst>
              <a:ext uri="{FF2B5EF4-FFF2-40B4-BE49-F238E27FC236}">
                <a16:creationId xmlns:a16="http://schemas.microsoft.com/office/drawing/2014/main" id="{E8F94DDD-6A48-4E09-A419-FAF3E395AB55}"/>
              </a:ext>
            </a:extLst>
          </p:cNvPr>
          <p:cNvSpPr>
            <a:spLocks noGrp="1"/>
          </p:cNvSpPr>
          <p:nvPr>
            <p:ph sz="quarter" idx="4" hasCustomPrompt="1"/>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3208155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82836445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4200028303"/>
      </p:ext>
    </p:extLst>
  </p:cSld>
  <p:clrMapOvr>
    <a:masterClrMapping/>
  </p:clrMapOvr>
  <p:extLst>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1611811041"/>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1985006598"/>
      </p:ext>
    </p:extLst>
  </p:cSld>
  <p:clrMapOvr>
    <a:masterClrMapping/>
  </p:clrMapOvr>
  <p:extLst>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dirty="0"/>
              <a:t>ADD A FOOADDTER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noProof="0"/>
              <a:t>Click to edit Master title style</a:t>
            </a:r>
          </a:p>
        </p:txBody>
      </p:sp>
      <p:sp>
        <p:nvSpPr>
          <p:cNvPr id="8" name="Picture Placeholder 2">
            <a:extLst>
              <a:ext uri="{FF2B5EF4-FFF2-40B4-BE49-F238E27FC236}">
                <a16:creationId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Text Placeholder 3">
            <a:extLst>
              <a:ext uri="{FF2B5EF4-FFF2-40B4-BE49-F238E27FC236}">
                <a16:creationId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1867728691"/>
      </p:ext>
    </p:extLst>
  </p:cSld>
  <p:clrMapOvr>
    <a:masterClrMapping/>
  </p:clrMapOvr>
  <p:extLst>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3">
            <a:extLst>
              <a:ext uri="{FF2B5EF4-FFF2-40B4-BE49-F238E27FC236}">
                <a16:creationId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2" name="Picture Placeholder 12">
            <a:extLst>
              <a:ext uri="{FF2B5EF4-FFF2-40B4-BE49-F238E27FC236}">
                <a16:creationId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5" name="Text Placeholder 3">
            <a:extLst>
              <a:ext uri="{FF2B5EF4-FFF2-40B4-BE49-F238E27FC236}">
                <a16:creationId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2" name="Text Placeholder 3">
            <a:extLst>
              <a:ext uri="{FF2B5EF4-FFF2-40B4-BE49-F238E27FC236}">
                <a16:creationId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6" name="Text Placeholder 3">
            <a:extLst>
              <a:ext uri="{FF2B5EF4-FFF2-40B4-BE49-F238E27FC236}">
                <a16:creationId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8" name="Text Placeholder 7">
            <a:extLst>
              <a:ext uri="{FF2B5EF4-FFF2-40B4-BE49-F238E27FC236}">
                <a16:creationId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0961137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10/21/2021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5099285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3" name="Text Placeholder 2">
            <a:extLst>
              <a:ext uri="{FF2B5EF4-FFF2-40B4-BE49-F238E27FC236}">
                <a16:creationId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noProof="0" smtClean="0"/>
              <a:t>10/21/2021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26" name="Text Placeholder 2">
            <a:extLst>
              <a:ext uri="{FF2B5EF4-FFF2-40B4-BE49-F238E27FC236}">
                <a16:creationId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1" name="Picture Placeholder 15">
            <a:extLst>
              <a:ext uri="{FF2B5EF4-FFF2-40B4-BE49-F238E27FC236}">
                <a16:creationId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0834853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10/21/2021</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a16="http://schemas.microsoft.com/office/drawing/2014/main" id="{CF59DFEB-5DA9-4E64-84A0-3FAA808064B5}"/>
              </a:ext>
            </a:extLst>
          </p:cNvPr>
          <p:cNvSpPr>
            <a:spLocks noGrp="1"/>
          </p:cNvSpPr>
          <p:nvPr>
            <p:ph type="body" sz="quarter" idx="15" hasCustomPrompt="1"/>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a16="http://schemas.microsoft.com/office/drawing/2014/main" id="{1534A936-14F3-4AEF-8CAD-03D91D568FE0}"/>
              </a:ext>
            </a:extLst>
          </p:cNvPr>
          <p:cNvSpPr>
            <a:spLocks noGrp="1"/>
          </p:cNvSpPr>
          <p:nvPr>
            <p:ph type="body" sz="quarter" idx="28" hasCustomPrompt="1"/>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526567414"/>
      </p:ext>
    </p:extLst>
  </p:cSld>
  <p:clrMapOvr>
    <a:masterClrMapping/>
  </p:clrMapOvr>
  <p:extLst>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noProof="0" smtClean="0"/>
              <a:t>10/21/2021</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noProof="0" smtClean="0"/>
              <a:t>10/21/2021</a:t>
            </a:fld>
            <a:endParaRPr lang="en-US" noProof="0" dirty="0"/>
          </a:p>
        </p:txBody>
      </p:sp>
      <p:sp>
        <p:nvSpPr>
          <p:cNvPr id="5" name="Footer Placeholder 4">
            <a:extLst>
              <a:ext uri="{FF2B5EF4-FFF2-40B4-BE49-F238E27FC236}">
                <a16:creationId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0" userDrawn="1">
          <p15:clr>
            <a:srgbClr val="F26B43"/>
          </p15:clr>
        </p15:guide>
        <p15:guide id="2" pos="7401" userDrawn="1">
          <p15:clr>
            <a:srgbClr val="F26B43"/>
          </p15:clr>
        </p15:guide>
        <p15:guide id="3" pos="279" userDrawn="1">
          <p15:clr>
            <a:srgbClr val="F26B43"/>
          </p15:clr>
        </p15:guide>
        <p15:guide id="4" pos="551" userDrawn="1">
          <p15:clr>
            <a:srgbClr val="F26B43"/>
          </p15:clr>
        </p15:guide>
        <p15:guide id="5" pos="7129" userDrawn="1">
          <p15:clr>
            <a:srgbClr val="F26B43"/>
          </p15:clr>
        </p15:guide>
        <p15:guide id="6" orient="horz" pos="4042" userDrawn="1">
          <p15:clr>
            <a:srgbClr val="F26B43"/>
          </p15:clr>
        </p15:guide>
        <p15:guide id="7" orient="horz" pos="37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view-image.php?image=31118&amp;picture=bike-rentals"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www.pexels.com/photo/383/" TargetMode="External"/><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D9BB4A7-CAD8-4F37-B282-CE7BA886307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10214" b="10214"/>
          <a:stretch/>
        </p:blipFill>
        <p:spPr>
          <a:xfrm>
            <a:off x="458724" y="457200"/>
            <a:ext cx="11274552" cy="5943600"/>
          </a:xfrm>
        </p:spPr>
      </p:pic>
      <p:sp>
        <p:nvSpPr>
          <p:cNvPr id="4" name="Title 3">
            <a:extLst>
              <a:ext uri="{FF2B5EF4-FFF2-40B4-BE49-F238E27FC236}">
                <a16:creationId xmlns:a16="http://schemas.microsoft.com/office/drawing/2014/main" id="{D5B2BC59-134D-4AFC-B52F-67591CAB8762}"/>
              </a:ext>
            </a:extLst>
          </p:cNvPr>
          <p:cNvSpPr>
            <a:spLocks noGrp="1"/>
          </p:cNvSpPr>
          <p:nvPr>
            <p:ph type="ctrTitle"/>
          </p:nvPr>
        </p:nvSpPr>
        <p:spPr/>
        <p:txBody>
          <a:bodyPr>
            <a:normAutofit/>
          </a:bodyPr>
          <a:lstStyle/>
          <a:p>
            <a:r>
              <a:rPr lang="en-US" dirty="0"/>
              <a:t>Seoul Bike Rental</a:t>
            </a:r>
            <a:endParaRPr lang="ru-RU" dirty="0"/>
          </a:p>
        </p:txBody>
      </p:sp>
      <p:sp>
        <p:nvSpPr>
          <p:cNvPr id="5" name="Subtitle 4">
            <a:extLst>
              <a:ext uri="{FF2B5EF4-FFF2-40B4-BE49-F238E27FC236}">
                <a16:creationId xmlns:a16="http://schemas.microsoft.com/office/drawing/2014/main" id="{B39A2B74-3287-4C03-80AF-662CC92EF148}"/>
              </a:ext>
            </a:extLst>
          </p:cNvPr>
          <p:cNvSpPr>
            <a:spLocks noGrp="1"/>
          </p:cNvSpPr>
          <p:nvPr>
            <p:ph type="subTitle" idx="1"/>
          </p:nvPr>
        </p:nvSpPr>
        <p:spPr>
          <a:xfrm>
            <a:off x="458724" y="4601258"/>
            <a:ext cx="11274552" cy="1799542"/>
          </a:xfrm>
        </p:spPr>
        <p:txBody>
          <a:bodyPr/>
          <a:lstStyle/>
          <a:p>
            <a:r>
              <a:rPr lang="en-US" dirty="0"/>
              <a:t> </a:t>
            </a:r>
            <a:endParaRPr lang="ru-RU" dirty="0"/>
          </a:p>
        </p:txBody>
      </p:sp>
    </p:spTree>
    <p:extLst>
      <p:ext uri="{BB962C8B-B14F-4D97-AF65-F5344CB8AC3E}">
        <p14:creationId xmlns:p14="http://schemas.microsoft.com/office/powerpoint/2010/main" val="167025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Woman biking at forest">
            <a:extLst>
              <a:ext uri="{FF2B5EF4-FFF2-40B4-BE49-F238E27FC236}">
                <a16:creationId xmlns:a16="http://schemas.microsoft.com/office/drawing/2014/main" id="{79BCF723-A3AE-42E3-80C1-352D7C8796AE}"/>
              </a:ext>
            </a:extLst>
          </p:cNvPr>
          <p:cNvPicPr>
            <a:picLocks noGrp="1" noChangeAspect="1"/>
          </p:cNvPicPr>
          <p:nvPr>
            <p:ph type="pic" sz="quarter" idx="14"/>
          </p:nvPr>
        </p:nvPicPr>
        <p:blipFill rotWithShape="1">
          <a:blip r:embed="rId2">
            <a:alphaModFix amt="70000"/>
          </a:blip>
          <a:srcRect t="48554" b="11982"/>
          <a:stretch/>
        </p:blipFill>
        <p:spPr>
          <a:xfrm>
            <a:off x="458724" y="457200"/>
            <a:ext cx="11274552" cy="2971800"/>
          </a:xfrm>
        </p:spPr>
      </p:pic>
      <p:sp>
        <p:nvSpPr>
          <p:cNvPr id="2" name="Title 1">
            <a:extLst>
              <a:ext uri="{FF2B5EF4-FFF2-40B4-BE49-F238E27FC236}">
                <a16:creationId xmlns:a16="http://schemas.microsoft.com/office/drawing/2014/main" id="{42A3A23C-C6B1-4060-8AB4-80821CC502BC}"/>
              </a:ext>
            </a:extLst>
          </p:cNvPr>
          <p:cNvSpPr>
            <a:spLocks noGrp="1"/>
          </p:cNvSpPr>
          <p:nvPr>
            <p:ph type="title"/>
          </p:nvPr>
        </p:nvSpPr>
        <p:spPr/>
        <p:txBody>
          <a:bodyPr>
            <a:normAutofit/>
          </a:bodyPr>
          <a:lstStyle/>
          <a:p>
            <a:r>
              <a:rPr lang="en-US" dirty="0"/>
              <a:t>Introduction </a:t>
            </a:r>
          </a:p>
        </p:txBody>
      </p:sp>
      <p:sp>
        <p:nvSpPr>
          <p:cNvPr id="7" name="Text Placeholder 6">
            <a:extLst>
              <a:ext uri="{FF2B5EF4-FFF2-40B4-BE49-F238E27FC236}">
                <a16:creationId xmlns:a16="http://schemas.microsoft.com/office/drawing/2014/main" id="{64EA9C20-09FC-4326-BE41-113FA5456800}"/>
              </a:ext>
            </a:extLst>
          </p:cNvPr>
          <p:cNvSpPr>
            <a:spLocks noGrp="1"/>
          </p:cNvSpPr>
          <p:nvPr>
            <p:ph type="body" idx="13"/>
          </p:nvPr>
        </p:nvSpPr>
        <p:spPr>
          <a:xfrm>
            <a:off x="3871829" y="3630967"/>
            <a:ext cx="7988737" cy="3053918"/>
          </a:xfrm>
        </p:spPr>
        <p:txBody>
          <a:bodyPr>
            <a:normAutofit fontScale="92500" lnSpcReduction="10000"/>
          </a:bodyPr>
          <a:lstStyle/>
          <a:p>
            <a:r>
              <a:rPr lang="en-US" sz="1800" dirty="0"/>
              <a:t>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a:t>
            </a:r>
          </a:p>
          <a:p>
            <a:r>
              <a:rPr lang="en-US" sz="1800" dirty="0"/>
              <a:t>The crucial part is the prediction of bike count required at each hour for the stable supply of rental bikes.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Attribute Information: Date , Rented Bike count , Hour, Temperature, Humidity, Windspeed, Visibility , Dew point temperature , Solar radiation , Rainfall , Snowfall, Seasons, Holiday, Functional Day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t>Columns are: 8760</a:t>
            </a:r>
          </a:p>
          <a:p>
            <a:endParaRPr lang="en-US" sz="1800" dirty="0"/>
          </a:p>
        </p:txBody>
      </p:sp>
      <p:sp>
        <p:nvSpPr>
          <p:cNvPr id="6" name="Slide Number Placeholder 5">
            <a:extLst>
              <a:ext uri="{FF2B5EF4-FFF2-40B4-BE49-F238E27FC236}">
                <a16:creationId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t>2</a:t>
            </a:fld>
            <a:endParaRPr lang="en-US" dirty="0"/>
          </a:p>
        </p:txBody>
      </p:sp>
    </p:spTree>
    <p:extLst>
      <p:ext uri="{BB962C8B-B14F-4D97-AF65-F5344CB8AC3E}">
        <p14:creationId xmlns:p14="http://schemas.microsoft.com/office/powerpoint/2010/main" val="220101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4702-8A75-423F-B84F-01840820755E}"/>
              </a:ext>
            </a:extLst>
          </p:cNvPr>
          <p:cNvSpPr>
            <a:spLocks noGrp="1"/>
          </p:cNvSpPr>
          <p:nvPr>
            <p:ph type="title"/>
          </p:nvPr>
        </p:nvSpPr>
        <p:spPr/>
        <p:txBody>
          <a:bodyPr/>
          <a:lstStyle/>
          <a:p>
            <a:r>
              <a:rPr lang="en-US" dirty="0"/>
              <a:t>Data Visualization</a:t>
            </a:r>
          </a:p>
        </p:txBody>
      </p:sp>
      <p:sp>
        <p:nvSpPr>
          <p:cNvPr id="18" name="Text Placeholder 17">
            <a:extLst>
              <a:ext uri="{FF2B5EF4-FFF2-40B4-BE49-F238E27FC236}">
                <a16:creationId xmlns:a16="http://schemas.microsoft.com/office/drawing/2014/main" id="{595DC9A3-0BE7-4944-AA93-1689F0A884FC}"/>
              </a:ext>
            </a:extLst>
          </p:cNvPr>
          <p:cNvSpPr>
            <a:spLocks noGrp="1"/>
          </p:cNvSpPr>
          <p:nvPr>
            <p:ph type="body" idx="24"/>
          </p:nvPr>
        </p:nvSpPr>
        <p:spPr>
          <a:xfrm>
            <a:off x="838200" y="1377832"/>
            <a:ext cx="3459480" cy="5165207"/>
          </a:xfrm>
        </p:spPr>
        <p:txBody>
          <a:bodyPr>
            <a:normAutofit/>
          </a:bodyPr>
          <a:lstStyle/>
          <a:p>
            <a:r>
              <a:rPr lang="en-US" dirty="0"/>
              <a:t>From the first plot we can see the increase in the bike rental warmer temperatures, the second plot increase in bike rental spring and summer, the third and froth plot we can see that weekdays have the most rentals, and from the froth plot we can see which hours are the most has the most rentals.</a:t>
            </a:r>
          </a:p>
          <a:p>
            <a:endParaRPr lang="en-US" dirty="0"/>
          </a:p>
        </p:txBody>
      </p:sp>
      <p:pic>
        <p:nvPicPr>
          <p:cNvPr id="4100" name="Picture 4">
            <a:extLst>
              <a:ext uri="{FF2B5EF4-FFF2-40B4-BE49-F238E27FC236}">
                <a16:creationId xmlns:a16="http://schemas.microsoft.com/office/drawing/2014/main" id="{1F3A1D95-FBFB-47E9-B3AF-ADDDC1966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4168" y="113776"/>
            <a:ext cx="336232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C158310-EAC9-4F1E-B615-12E084C51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750" y="113776"/>
            <a:ext cx="33528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14A7872-79E3-4EC7-89FA-ED92E553D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390" y="3426778"/>
            <a:ext cx="7249970" cy="343122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1">
            <a:extLst>
              <a:ext uri="{FF2B5EF4-FFF2-40B4-BE49-F238E27FC236}">
                <a16:creationId xmlns:a16="http://schemas.microsoft.com/office/drawing/2014/main" id="{33B52CF2-782F-474F-AE9C-BF4E513ED2BB}"/>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5627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p:txBody>
          <a:bodyPr/>
          <a:lstStyle/>
          <a:p>
            <a:r>
              <a:rPr lang="en-US" dirty="0"/>
              <a:t>Regression models</a:t>
            </a:r>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en-US" smtClean="0"/>
              <a:t>4</a:t>
            </a:fld>
            <a:endParaRPr lang="en-US" dirty="0"/>
          </a:p>
        </p:txBody>
      </p:sp>
      <p:sp>
        <p:nvSpPr>
          <p:cNvPr id="5" name="Date Placeholder 4">
            <a:extLst>
              <a:ext uri="{FF2B5EF4-FFF2-40B4-BE49-F238E27FC236}">
                <a16:creationId xmlns:a16="http://schemas.microsoft.com/office/drawing/2014/main" id="{F02EB53D-33E6-4A35-884A-01F8EC4A86DD}"/>
              </a:ext>
            </a:extLst>
          </p:cNvPr>
          <p:cNvSpPr>
            <a:spLocks noGrp="1"/>
          </p:cNvSpPr>
          <p:nvPr>
            <p:ph type="dt" sz="half" idx="10"/>
          </p:nvPr>
        </p:nvSpPr>
        <p:spPr/>
        <p:txBody>
          <a:bodyPr/>
          <a:lstStyle/>
          <a:p>
            <a:fld id="{BC23DBD1-F259-4AEB-A7D9-D728D6E04490}" type="datetime1">
              <a:rPr lang="en-US" smtClean="0"/>
              <a:t>10/21/2021</a:t>
            </a:fld>
            <a:endParaRPr lang="en-US" dirty="0"/>
          </a:p>
        </p:txBody>
      </p:sp>
      <p:sp>
        <p:nvSpPr>
          <p:cNvPr id="6" name="Footer Placeholder 5">
            <a:extLst>
              <a:ext uri="{FF2B5EF4-FFF2-40B4-BE49-F238E27FC236}">
                <a16:creationId xmlns:a16="http://schemas.microsoft.com/office/drawing/2014/main" id="{3B46E1F9-C193-47F2-8658-048521E0DDD3}"/>
              </a:ext>
            </a:extLst>
          </p:cNvPr>
          <p:cNvSpPr>
            <a:spLocks noGrp="1"/>
          </p:cNvSpPr>
          <p:nvPr>
            <p:ph type="ftr" sz="quarter" idx="11"/>
          </p:nvPr>
        </p:nvSpPr>
        <p:spPr/>
        <p:txBody>
          <a:bodyPr/>
          <a:lstStyle/>
          <a:p>
            <a:r>
              <a:rPr lang="en-US"/>
              <a:t>ADD A FOOTER</a:t>
            </a:r>
            <a:endParaRPr lang="en-US" dirty="0"/>
          </a:p>
        </p:txBody>
      </p:sp>
      <p:pic>
        <p:nvPicPr>
          <p:cNvPr id="21" name="Picture Placeholder 20" descr="Man biking in the mountains">
            <a:extLst>
              <a:ext uri="{FF2B5EF4-FFF2-40B4-BE49-F238E27FC236}">
                <a16:creationId xmlns:a16="http://schemas.microsoft.com/office/drawing/2014/main" id="{337A6F9C-1D92-4870-BEBA-8D198AB75216}"/>
              </a:ext>
            </a:extLst>
          </p:cNvPr>
          <p:cNvPicPr>
            <a:picLocks noGrp="1" noChangeAspect="1"/>
          </p:cNvPicPr>
          <p:nvPr>
            <p:ph type="pic" sz="quarter" idx="14"/>
          </p:nvPr>
        </p:nvPicPr>
        <p:blipFill rotWithShape="1">
          <a:blip r:embed="rId2"/>
          <a:srcRect l="24519" t="13772" r="23653" b="4083"/>
          <a:stretch/>
        </p:blipFill>
        <p:spPr>
          <a:xfrm>
            <a:off x="6096000" y="457199"/>
            <a:ext cx="5637276" cy="5959476"/>
          </a:xfrm>
        </p:spPr>
      </p:pic>
      <p:sp>
        <p:nvSpPr>
          <p:cNvPr id="9" name="Text Placeholder 8">
            <a:extLst>
              <a:ext uri="{FF2B5EF4-FFF2-40B4-BE49-F238E27FC236}">
                <a16:creationId xmlns:a16="http://schemas.microsoft.com/office/drawing/2014/main" id="{B127FABE-88A2-4C57-8C32-9005176F8175}"/>
              </a:ext>
            </a:extLst>
          </p:cNvPr>
          <p:cNvSpPr>
            <a:spLocks noGrp="1"/>
          </p:cNvSpPr>
          <p:nvPr>
            <p:ph type="body" idx="1"/>
          </p:nvPr>
        </p:nvSpPr>
        <p:spPr>
          <a:xfrm>
            <a:off x="830127" y="2792973"/>
            <a:ext cx="4584212" cy="3264950"/>
          </a:xfrm>
        </p:spPr>
        <p:txBody>
          <a:bodyPr>
            <a:normAutofit/>
          </a:bodyPr>
          <a:lstStyle/>
          <a:p>
            <a:r>
              <a:rPr lang="en-US" dirty="0"/>
              <a:t>Support Vector Regression</a:t>
            </a:r>
          </a:p>
          <a:p>
            <a:r>
              <a:rPr lang="en-US" dirty="0"/>
              <a:t>Linear Regression</a:t>
            </a:r>
          </a:p>
          <a:p>
            <a:r>
              <a:rPr lang="en-US" dirty="0"/>
              <a:t>Random Forest Regressor</a:t>
            </a:r>
          </a:p>
          <a:p>
            <a:r>
              <a:rPr lang="en-US" dirty="0"/>
              <a:t>Kernel Ridge Regression</a:t>
            </a:r>
          </a:p>
          <a:p>
            <a:r>
              <a:rPr lang="en-US" dirty="0"/>
              <a:t>Gradient Boosting Regression</a:t>
            </a:r>
          </a:p>
          <a:p>
            <a:r>
              <a:rPr lang="en-US" dirty="0"/>
              <a:t>Elastic Net Regression</a:t>
            </a:r>
          </a:p>
        </p:txBody>
      </p:sp>
    </p:spTree>
    <p:extLst>
      <p:ext uri="{BB962C8B-B14F-4D97-AF65-F5344CB8AC3E}">
        <p14:creationId xmlns:p14="http://schemas.microsoft.com/office/powerpoint/2010/main" val="108347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BFFD2587-056C-4387-821C-AF7F7EE30182}"/>
              </a:ext>
            </a:extLst>
          </p:cNvPr>
          <p:cNvSpPr>
            <a:spLocks noGrp="1"/>
          </p:cNvSpPr>
          <p:nvPr>
            <p:ph type="title"/>
          </p:nvPr>
        </p:nvSpPr>
        <p:spPr>
          <a:xfrm>
            <a:off x="830127" y="1331139"/>
            <a:ext cx="4584212" cy="1107114"/>
          </a:xfrm>
        </p:spPr>
        <p:txBody>
          <a:bodyPr vert="horz" lIns="36000" tIns="0" rIns="0" bIns="0" rtlCol="0" anchor="b">
            <a:normAutofit/>
          </a:bodyPr>
          <a:lstStyle/>
          <a:p>
            <a:r>
              <a:rPr lang="en-US" b="1" kern="1200" dirty="0">
                <a:latin typeface="+mj-lt"/>
                <a:ea typeface="+mj-ea"/>
                <a:cs typeface="+mj-cs"/>
              </a:rPr>
              <a:t>Cross validation </a:t>
            </a:r>
          </a:p>
        </p:txBody>
      </p:sp>
      <p:sp>
        <p:nvSpPr>
          <p:cNvPr id="19" name="TextBox 18">
            <a:extLst>
              <a:ext uri="{FF2B5EF4-FFF2-40B4-BE49-F238E27FC236}">
                <a16:creationId xmlns:a16="http://schemas.microsoft.com/office/drawing/2014/main" id="{890D5AB1-3A30-45E9-AE60-C579C8CBD2BD}"/>
              </a:ext>
            </a:extLst>
          </p:cNvPr>
          <p:cNvSpPr txBox="1"/>
          <p:nvPr/>
        </p:nvSpPr>
        <p:spPr>
          <a:xfrm>
            <a:off x="830127" y="2545450"/>
            <a:ext cx="4584212" cy="540000"/>
          </a:xfrm>
          <a:prstGeom prst="rect">
            <a:avLst/>
          </a:prstGeom>
        </p:spPr>
        <p:txBody>
          <a:bodyPr vert="horz" lIns="36000" tIns="0" rIns="0" bIns="0" rtlCol="0">
            <a:normAutofit/>
          </a:bodyPr>
          <a:lstStyle/>
          <a:p>
            <a:pPr>
              <a:lnSpc>
                <a:spcPct val="90000"/>
              </a:lnSpc>
              <a:spcBef>
                <a:spcPts val="1000"/>
              </a:spcBef>
            </a:pPr>
            <a:r>
              <a:rPr lang="en-US" kern="1200" dirty="0">
                <a:solidFill>
                  <a:schemeClr val="tx2"/>
                </a:solidFill>
                <a:latin typeface="+mn-lt"/>
                <a:ea typeface="+mn-ea"/>
                <a:cs typeface="+mn-cs"/>
              </a:rPr>
              <a:t>From the plot we can see that the Random Forest Regression is the best </a:t>
            </a:r>
          </a:p>
        </p:txBody>
      </p:sp>
      <p:sp>
        <p:nvSpPr>
          <p:cNvPr id="79" name="Slide Number Placeholder 5">
            <a:extLst>
              <a:ext uri="{FF2B5EF4-FFF2-40B4-BE49-F238E27FC236}">
                <a16:creationId xmlns:a16="http://schemas.microsoft.com/office/drawing/2014/main" id="{A9B92D7B-7F15-4A19-8D8A-30545D81C9E6}"/>
              </a:ext>
            </a:extLst>
          </p:cNvPr>
          <p:cNvSpPr>
            <a:spLocks noGrp="1"/>
          </p:cNvSpPr>
          <p:nvPr>
            <p:ph type="sldNum" sz="quarter" idx="12"/>
          </p:nvPr>
        </p:nvSpPr>
        <p:spPr>
          <a:xfrm>
            <a:off x="641478" y="6057923"/>
            <a:ext cx="394063" cy="234000"/>
          </a:xfrm>
        </p:spPr>
        <p:txBody>
          <a:bodyPr vert="horz" lIns="90000" tIns="0" rIns="0" bIns="0" rtlCol="0" anchor="t" anchorCtr="0">
            <a:normAutofit/>
          </a:bodyPr>
          <a:lstStyle/>
          <a:p>
            <a:pPr>
              <a:spcAft>
                <a:spcPts val="600"/>
              </a:spcAft>
            </a:pPr>
            <a:fld id="{3CE5352E-9B9F-4EDC-8769-7FA3D3F814C7}" type="slidenum">
              <a:rPr lang="en-US" smtClean="0"/>
              <a:pPr>
                <a:spcAft>
                  <a:spcPts val="600"/>
                </a:spcAft>
              </a:pPr>
              <a:t>5</a:t>
            </a:fld>
            <a:endParaRPr lang="en-US"/>
          </a:p>
        </p:txBody>
      </p:sp>
      <p:sp>
        <p:nvSpPr>
          <p:cNvPr id="17" name="Rectangle 5">
            <a:extLst>
              <a:ext uri="{FF2B5EF4-FFF2-40B4-BE49-F238E27FC236}">
                <a16:creationId xmlns:a16="http://schemas.microsoft.com/office/drawing/2014/main" id="{EF77379E-52ED-440E-BD6C-3FF501979ADC}"/>
              </a:ext>
            </a:extLst>
          </p:cNvPr>
          <p:cNvSpPr>
            <a:spLocks noChangeArrowheads="1"/>
          </p:cNvSpPr>
          <p:nvPr/>
        </p:nvSpPr>
        <p:spPr bwMode="auto">
          <a:xfrm>
            <a:off x="641478" y="3420924"/>
            <a:ext cx="4584212" cy="1745768"/>
          </a:xfrm>
          <a:prstGeom prst="rect">
            <a:avLst/>
          </a:prstGeom>
        </p:spPr>
        <p:txBody>
          <a:bodyPr vert="horz" lIns="36000" tIns="0" rIns="0" bIns="0" numCol="1" rtlCol="0" anchorCtr="0" compatLnSpc="1">
            <a:prstTxWarp prst="textNoShape">
              <a:avLst/>
            </a:prstTxWarp>
            <a:normAutofit/>
          </a:bodyPr>
          <a:lstStyle/>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Support Vector Regression 	-0.050729514232273856</a:t>
            </a:r>
          </a:p>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 Linear Regression 		 0.5265896963825203</a:t>
            </a:r>
          </a:p>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 Random Forest Regressor	 0.8876007741761542</a:t>
            </a:r>
          </a:p>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 Kernel Ridge Regression 	 0.5266297025107167 </a:t>
            </a:r>
          </a:p>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Gradient Boosting Regression 	0.8459279014746149</a:t>
            </a:r>
          </a:p>
          <a:p>
            <a:pPr marL="216000" marR="0" indent="-216000" fontAlgn="base">
              <a:lnSpc>
                <a:spcPct val="90000"/>
              </a:lnSpc>
              <a:spcBef>
                <a:spcPts val="600"/>
              </a:spcBef>
              <a:spcAft>
                <a:spcPct val="0"/>
              </a:spcAft>
              <a:buClr>
                <a:schemeClr val="tx2">
                  <a:lumMod val="40000"/>
                  <a:lumOff val="60000"/>
                </a:schemeClr>
              </a:buClr>
              <a:buSzPct val="125000"/>
              <a:buFont typeface="Wingdings" panose="05000000000000000000" pitchFamily="2" charset="2"/>
              <a:buChar char="§"/>
              <a:tabLst/>
            </a:pPr>
            <a:r>
              <a:rPr kumimoji="0" lang="en-US" altLang="en-US" sz="1400" b="0" i="0" u="none" strike="noStrike" kern="1200" cap="none" normalizeH="0" baseline="0" dirty="0">
                <a:ln>
                  <a:noFill/>
                </a:ln>
                <a:effectLst/>
                <a:latin typeface="+mn-lt"/>
                <a:ea typeface="+mn-ea"/>
                <a:cs typeface="+mn-cs"/>
              </a:rPr>
              <a:t> Elastic Net Regression 	0.47641377243987887 </a:t>
            </a:r>
          </a:p>
        </p:txBody>
      </p:sp>
      <p:pic>
        <p:nvPicPr>
          <p:cNvPr id="3079" name="Picture 7">
            <a:extLst>
              <a:ext uri="{FF2B5EF4-FFF2-40B4-BE49-F238E27FC236}">
                <a16:creationId xmlns:a16="http://schemas.microsoft.com/office/drawing/2014/main" id="{677EB528-3EBA-4C0D-8F6F-A87850061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160" y="1788160"/>
            <a:ext cx="6801840" cy="340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4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54E75D6-0FFE-48B6-86CC-41B5333FFB82}"/>
              </a:ext>
            </a:extLst>
          </p:cNvPr>
          <p:cNvPicPr>
            <a:picLocks noGrp="1" noChangeAspect="1"/>
          </p:cNvPicPr>
          <p:nvPr>
            <p:ph type="pic" sz="quarter" idx="14"/>
          </p:nvPr>
        </p:nvPicPr>
        <p:blipFill rotWithShape="1">
          <a:blip r:embed="rId2"/>
          <a:srcRect l="1475" t="1827" r="-103"/>
          <a:stretch/>
        </p:blipFill>
        <p:spPr>
          <a:xfrm>
            <a:off x="751840" y="164248"/>
            <a:ext cx="9826117" cy="6883617"/>
          </a:xfrm>
        </p:spPr>
      </p:pic>
      <p:sp>
        <p:nvSpPr>
          <p:cNvPr id="7" name="Slide Number Placeholder 6">
            <a:extLst>
              <a:ext uri="{FF2B5EF4-FFF2-40B4-BE49-F238E27FC236}">
                <a16:creationId xmlns:a16="http://schemas.microsoft.com/office/drawing/2014/main" id="{D46CE1B1-2E2C-4B06-8877-30EBF3F152FF}"/>
              </a:ext>
            </a:extLst>
          </p:cNvPr>
          <p:cNvSpPr>
            <a:spLocks noGrp="1"/>
          </p:cNvSpPr>
          <p:nvPr>
            <p:ph type="sldNum" sz="quarter" idx="12"/>
          </p:nvPr>
        </p:nvSpPr>
        <p:spPr/>
        <p:txBody>
          <a:bodyPr/>
          <a:lstStyle/>
          <a:p>
            <a:fld id="{3CE5352E-9B9F-4EDC-8769-7FA3D3F814C7}" type="slidenum">
              <a:rPr lang="en-US" smtClean="0"/>
              <a:pPr/>
              <a:t>6</a:t>
            </a:fld>
            <a:endParaRPr lang="en-US" dirty="0"/>
          </a:p>
        </p:txBody>
      </p:sp>
    </p:spTree>
    <p:extLst>
      <p:ext uri="{BB962C8B-B14F-4D97-AF65-F5344CB8AC3E}">
        <p14:creationId xmlns:p14="http://schemas.microsoft.com/office/powerpoint/2010/main" val="301578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79AA3B4-DDB4-4B2A-B234-DE5CD2E340DD}"/>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t="10512" r="-1" b="10510"/>
          <a:stretch/>
        </p:blipFill>
        <p:spPr>
          <a:xfrm>
            <a:off x="458724" y="457200"/>
            <a:ext cx="11274552" cy="5943600"/>
          </a:xfrm>
          <a:noFill/>
        </p:spPr>
      </p:pic>
      <p:sp>
        <p:nvSpPr>
          <p:cNvPr id="4" name="Title 3">
            <a:extLst>
              <a:ext uri="{FF2B5EF4-FFF2-40B4-BE49-F238E27FC236}">
                <a16:creationId xmlns:a16="http://schemas.microsoft.com/office/drawing/2014/main" id="{BA1A0A4F-F62B-4411-8D3E-82A00A1F480D}"/>
              </a:ext>
            </a:extLst>
          </p:cNvPr>
          <p:cNvSpPr>
            <a:spLocks noGrp="1"/>
          </p:cNvSpPr>
          <p:nvPr>
            <p:ph type="ctrTitle"/>
          </p:nvPr>
        </p:nvSpPr>
        <p:spPr>
          <a:xfrm>
            <a:off x="458724" y="3252538"/>
            <a:ext cx="11274552" cy="1348720"/>
          </a:xfrm>
        </p:spPr>
        <p:txBody>
          <a:bodyPr anchor="ctr">
            <a:normAutofit/>
          </a:bodyPr>
          <a:lstStyle/>
          <a:p>
            <a:r>
              <a:rPr lang="en-US" dirty="0"/>
              <a:t>Thank you!</a:t>
            </a:r>
          </a:p>
        </p:txBody>
      </p:sp>
      <p:sp>
        <p:nvSpPr>
          <p:cNvPr id="5" name="Subtitle 4">
            <a:extLst>
              <a:ext uri="{FF2B5EF4-FFF2-40B4-BE49-F238E27FC236}">
                <a16:creationId xmlns:a16="http://schemas.microsoft.com/office/drawing/2014/main" id="{6752B999-CAEB-49BE-835B-3CF1107C4A4E}"/>
              </a:ext>
            </a:extLst>
          </p:cNvPr>
          <p:cNvSpPr>
            <a:spLocks noGrp="1"/>
          </p:cNvSpPr>
          <p:nvPr>
            <p:ph type="subTitle" idx="1"/>
          </p:nvPr>
        </p:nvSpPr>
        <p:spPr>
          <a:xfrm>
            <a:off x="458724" y="4628730"/>
            <a:ext cx="11274552" cy="1772070"/>
          </a:xfrm>
        </p:spPr>
        <p:txBody>
          <a:bodyPr anchor="t">
            <a:normAutofit/>
          </a:bodyPr>
          <a:lstStyle/>
          <a:p>
            <a:r>
              <a:rPr lang="en-US" dirty="0"/>
              <a:t>Hanin Falatah</a:t>
            </a:r>
          </a:p>
        </p:txBody>
      </p:sp>
    </p:spTree>
    <p:extLst>
      <p:ext uri="{BB962C8B-B14F-4D97-AF65-F5344CB8AC3E}">
        <p14:creationId xmlns:p14="http://schemas.microsoft.com/office/powerpoint/2010/main" val="2026947153"/>
      </p:ext>
    </p:extLst>
  </p:cSld>
  <p:clrMapOvr>
    <a:masterClrMapping/>
  </p:clrMapOvr>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17391F-2502-4070-B520-AB23643635E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4BED453-9FB1-4982-A2CE-02B1DAF46AE3}">
  <ds:schemaRefs>
    <ds:schemaRef ds:uri="http://schemas.microsoft.com/sharepoint/v3/contenttype/forms"/>
  </ds:schemaRefs>
</ds:datastoreItem>
</file>

<file path=customXml/itemProps3.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pitch deck</Template>
  <TotalTime>108</TotalTime>
  <Words>272</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Courier New</vt:lpstr>
      <vt:lpstr>Times New Roman</vt:lpstr>
      <vt:lpstr>Wingdings</vt:lpstr>
      <vt:lpstr>Office Theme</vt:lpstr>
      <vt:lpstr>Seoul Bike Rental</vt:lpstr>
      <vt:lpstr>Introduction </vt:lpstr>
      <vt:lpstr>Data Visualization</vt:lpstr>
      <vt:lpstr>Regression models</vt:lpstr>
      <vt:lpstr>Cross validation </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Seoul Bike Rental</dc:title>
  <dc:creator>Hanen Falatah</dc:creator>
  <cp:lastModifiedBy>Hanen Falatah</cp:lastModifiedBy>
  <cp:revision>1</cp:revision>
  <dcterms:created xsi:type="dcterms:W3CDTF">2021-10-21T01:42:54Z</dcterms:created>
  <dcterms:modified xsi:type="dcterms:W3CDTF">2021-10-21T03:30:57Z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